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Inter"/>
      <p:regular r:id="rId21"/>
      <p:bold r:id="rId22"/>
      <p:italic r:id="rId23"/>
      <p:boldItalic r:id="rId24"/>
    </p:embeddedFont>
    <p:embeddedFont>
      <p:font typeface="Bebas Neue"/>
      <p:regular r:id="rId25"/>
    </p:embeddedFont>
    <p:embeddedFont>
      <p:font typeface="PT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0" roundtripDataSignature="AMtx7mhWJhna5XJfsr0qMXGefNJnHF3Z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Inter-bold.fntdata"/><Relationship Id="rId21" Type="http://schemas.openxmlformats.org/officeDocument/2006/relationships/font" Target="fonts/Inter-regular.fntdata"/><Relationship Id="rId24" Type="http://schemas.openxmlformats.org/officeDocument/2006/relationships/font" Target="fonts/Inter-boldItalic.fntdata"/><Relationship Id="rId23" Type="http://schemas.openxmlformats.org/officeDocument/2006/relationships/font" Target="fonts/Inter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regular.fntdata"/><Relationship Id="rId25" Type="http://schemas.openxmlformats.org/officeDocument/2006/relationships/font" Target="fonts/BebasNeue-regular.fntdata"/><Relationship Id="rId28" Type="http://schemas.openxmlformats.org/officeDocument/2006/relationships/font" Target="fonts/PTSans-italic.fntdata"/><Relationship Id="rId27" Type="http://schemas.openxmlformats.org/officeDocument/2006/relationships/font" Target="fonts/PT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regular.fntdata"/><Relationship Id="rId16" Type="http://schemas.openxmlformats.org/officeDocument/2006/relationships/slide" Target="slides/slide12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gif>
</file>

<file path=ppt/media/image2.png>
</file>

<file path=ppt/media/image3.png>
</file>

<file path=ppt/media/image4.png>
</file>

<file path=ppt/media/image5.gif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  <p:extLst>
    <p:ext uri="{620B2872-D7B9-4A21-9093-7833F8D536E1}">
      <p15:sldGuideLst>
        <p15:guide id="1" orient="horz" pos="2880">
          <p15:clr>
            <a:srgbClr val="F26B43"/>
          </p15:clr>
        </p15:guide>
        <p15:guide id="2" pos="2160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242947678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242947678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429476786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2242947678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2429476786_0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2242947678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429476786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2242947678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7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7"/>
          <p:cNvSpPr txBox="1"/>
          <p:nvPr>
            <p:ph type="title"/>
          </p:nvPr>
        </p:nvSpPr>
        <p:spPr>
          <a:xfrm>
            <a:off x="2452325" y="3344975"/>
            <a:ext cx="4239300" cy="126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8"/>
          <p:cNvSpPr txBox="1"/>
          <p:nvPr>
            <p:ph type="title"/>
          </p:nvPr>
        </p:nvSpPr>
        <p:spPr>
          <a:xfrm>
            <a:off x="2268125" y="1651900"/>
            <a:ext cx="46077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1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9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29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/>
          <p:nvPr>
            <p:ph idx="1" type="subTitle"/>
          </p:nvPr>
        </p:nvSpPr>
        <p:spPr>
          <a:xfrm>
            <a:off x="4629344" y="1608575"/>
            <a:ext cx="37947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30"/>
          <p:cNvSpPr txBox="1"/>
          <p:nvPr>
            <p:ph idx="2" type="subTitle"/>
          </p:nvPr>
        </p:nvSpPr>
        <p:spPr>
          <a:xfrm>
            <a:off x="720256" y="1608575"/>
            <a:ext cx="37941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30"/>
          <p:cNvSpPr txBox="1"/>
          <p:nvPr>
            <p:ph idx="3" type="subTitle"/>
          </p:nvPr>
        </p:nvSpPr>
        <p:spPr>
          <a:xfrm>
            <a:off x="719956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30"/>
          <p:cNvSpPr txBox="1"/>
          <p:nvPr>
            <p:ph idx="4" type="subTitle"/>
          </p:nvPr>
        </p:nvSpPr>
        <p:spPr>
          <a:xfrm>
            <a:off x="4629344" y="1294834"/>
            <a:ext cx="37947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30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30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1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31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bg>
      <p:bgPr>
        <a:solidFill>
          <a:schemeClr val="dk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2"/>
          <p:cNvSpPr txBox="1"/>
          <p:nvPr>
            <p:ph type="title"/>
          </p:nvPr>
        </p:nvSpPr>
        <p:spPr>
          <a:xfrm>
            <a:off x="1883694" y="782371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7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32"/>
          <p:cNvSpPr txBox="1"/>
          <p:nvPr>
            <p:ph idx="1" type="subTitle"/>
          </p:nvPr>
        </p:nvSpPr>
        <p:spPr>
          <a:xfrm>
            <a:off x="1883706" y="1890775"/>
            <a:ext cx="5376600" cy="11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3"/>
          <p:cNvSpPr txBox="1"/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33"/>
          <p:cNvSpPr txBox="1"/>
          <p:nvPr>
            <p:ph idx="1" type="subTitle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9"/>
          <p:cNvSpPr txBox="1"/>
          <p:nvPr>
            <p:ph type="ctrTitle"/>
          </p:nvPr>
        </p:nvSpPr>
        <p:spPr>
          <a:xfrm>
            <a:off x="1023750" y="1320975"/>
            <a:ext cx="7096800" cy="222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9"/>
          <p:cNvSpPr txBox="1"/>
          <p:nvPr>
            <p:ph idx="1" type="subTitle"/>
          </p:nvPr>
        </p:nvSpPr>
        <p:spPr>
          <a:xfrm>
            <a:off x="1023750" y="3588575"/>
            <a:ext cx="6271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9"/>
          <p:cNvSpPr/>
          <p:nvPr/>
        </p:nvSpPr>
        <p:spPr>
          <a:xfrm>
            <a:off x="7924800" y="0"/>
            <a:ext cx="1219200" cy="85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24800" y="231775"/>
            <a:ext cx="1038313" cy="3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/>
          <p:nvPr/>
        </p:nvSpPr>
        <p:spPr>
          <a:xfrm>
            <a:off x="61546" y="0"/>
            <a:ext cx="9513277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20"/>
          <p:cNvSpPr txBox="1"/>
          <p:nvPr>
            <p:ph idx="1" type="subTitle"/>
          </p:nvPr>
        </p:nvSpPr>
        <p:spPr>
          <a:xfrm>
            <a:off x="727531" y="2193177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20"/>
          <p:cNvSpPr txBox="1"/>
          <p:nvPr>
            <p:ph idx="2" type="subTitle"/>
          </p:nvPr>
        </p:nvSpPr>
        <p:spPr>
          <a:xfrm>
            <a:off x="727531" y="3739399"/>
            <a:ext cx="2354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0"/>
          <p:cNvSpPr txBox="1"/>
          <p:nvPr>
            <p:ph idx="3" type="subTitle"/>
          </p:nvPr>
        </p:nvSpPr>
        <p:spPr>
          <a:xfrm>
            <a:off x="3399150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0"/>
          <p:cNvSpPr txBox="1"/>
          <p:nvPr>
            <p:ph idx="4" type="subTitle"/>
          </p:nvPr>
        </p:nvSpPr>
        <p:spPr>
          <a:xfrm>
            <a:off x="3399150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0"/>
          <p:cNvSpPr txBox="1"/>
          <p:nvPr>
            <p:ph idx="5" type="title"/>
          </p:nvPr>
        </p:nvSpPr>
        <p:spPr>
          <a:xfrm>
            <a:off x="745115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20"/>
          <p:cNvSpPr txBox="1"/>
          <p:nvPr>
            <p:ph idx="6" type="title"/>
          </p:nvPr>
        </p:nvSpPr>
        <p:spPr>
          <a:xfrm>
            <a:off x="3414634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0"/>
          <p:cNvSpPr txBox="1"/>
          <p:nvPr>
            <p:ph idx="7" type="title"/>
          </p:nvPr>
        </p:nvSpPr>
        <p:spPr>
          <a:xfrm>
            <a:off x="745115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20"/>
          <p:cNvSpPr txBox="1"/>
          <p:nvPr>
            <p:ph idx="8" type="title"/>
          </p:nvPr>
        </p:nvSpPr>
        <p:spPr>
          <a:xfrm>
            <a:off x="3414634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20"/>
          <p:cNvSpPr txBox="1"/>
          <p:nvPr>
            <p:ph idx="9" type="subTitle"/>
          </p:nvPr>
        </p:nvSpPr>
        <p:spPr>
          <a:xfrm>
            <a:off x="6066569" y="3739388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20"/>
          <p:cNvSpPr txBox="1"/>
          <p:nvPr>
            <p:ph idx="13" type="subTitle"/>
          </p:nvPr>
        </p:nvSpPr>
        <p:spPr>
          <a:xfrm>
            <a:off x="6066569" y="2193175"/>
            <a:ext cx="2349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4" type="title"/>
          </p:nvPr>
        </p:nvSpPr>
        <p:spPr>
          <a:xfrm>
            <a:off x="6084153" y="29418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20"/>
          <p:cNvSpPr txBox="1"/>
          <p:nvPr>
            <p:ph idx="15" type="title"/>
          </p:nvPr>
        </p:nvSpPr>
        <p:spPr>
          <a:xfrm>
            <a:off x="6084153" y="1395589"/>
            <a:ext cx="117495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20"/>
          <p:cNvSpPr txBox="1"/>
          <p:nvPr>
            <p:ph idx="16" type="subTitle"/>
          </p:nvPr>
        </p:nvSpPr>
        <p:spPr>
          <a:xfrm>
            <a:off x="727531" y="1911775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" name="Google Shape;29;p20"/>
          <p:cNvSpPr txBox="1"/>
          <p:nvPr>
            <p:ph idx="17" type="subTitle"/>
          </p:nvPr>
        </p:nvSpPr>
        <p:spPr>
          <a:xfrm>
            <a:off x="727531" y="3458008"/>
            <a:ext cx="2354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" name="Google Shape;30;p20"/>
          <p:cNvSpPr txBox="1"/>
          <p:nvPr>
            <p:ph idx="18" type="subTitle"/>
          </p:nvPr>
        </p:nvSpPr>
        <p:spPr>
          <a:xfrm>
            <a:off x="3399150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" name="Google Shape;31;p20"/>
          <p:cNvSpPr txBox="1"/>
          <p:nvPr>
            <p:ph idx="19" type="subTitle"/>
          </p:nvPr>
        </p:nvSpPr>
        <p:spPr>
          <a:xfrm>
            <a:off x="3399150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" name="Google Shape;32;p20"/>
          <p:cNvSpPr txBox="1"/>
          <p:nvPr>
            <p:ph idx="20" type="subTitle"/>
          </p:nvPr>
        </p:nvSpPr>
        <p:spPr>
          <a:xfrm>
            <a:off x="6066569" y="3457998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" name="Google Shape;33;p20"/>
          <p:cNvSpPr txBox="1"/>
          <p:nvPr>
            <p:ph idx="21" type="subTitle"/>
          </p:nvPr>
        </p:nvSpPr>
        <p:spPr>
          <a:xfrm>
            <a:off x="6066569" y="1911775"/>
            <a:ext cx="2349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1"/>
          <p:cNvSpPr txBox="1"/>
          <p:nvPr>
            <p:ph type="title"/>
          </p:nvPr>
        </p:nvSpPr>
        <p:spPr>
          <a:xfrm>
            <a:off x="869274" y="1902775"/>
            <a:ext cx="4985425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1" i="0" sz="5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21"/>
          <p:cNvSpPr txBox="1"/>
          <p:nvPr>
            <p:ph idx="2" type="title"/>
          </p:nvPr>
        </p:nvSpPr>
        <p:spPr>
          <a:xfrm>
            <a:off x="869274" y="796775"/>
            <a:ext cx="35732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1" i="0" sz="8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21"/>
          <p:cNvSpPr txBox="1"/>
          <p:nvPr>
            <p:ph idx="1" type="subTitle"/>
          </p:nvPr>
        </p:nvSpPr>
        <p:spPr>
          <a:xfrm>
            <a:off x="869275" y="3011025"/>
            <a:ext cx="3573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2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22"/>
          <p:cNvSpPr txBox="1"/>
          <p:nvPr>
            <p:ph idx="1" type="subTitle"/>
          </p:nvPr>
        </p:nvSpPr>
        <p:spPr>
          <a:xfrm>
            <a:off x="641721" y="1582522"/>
            <a:ext cx="460614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22"/>
          <p:cNvSpPr txBox="1"/>
          <p:nvPr>
            <p:ph idx="2" type="subTitle"/>
          </p:nvPr>
        </p:nvSpPr>
        <p:spPr>
          <a:xfrm>
            <a:off x="641721" y="2702257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22"/>
          <p:cNvSpPr txBox="1"/>
          <p:nvPr>
            <p:ph idx="3" type="subTitle"/>
          </p:nvPr>
        </p:nvSpPr>
        <p:spPr>
          <a:xfrm>
            <a:off x="641721" y="3823192"/>
            <a:ext cx="4606140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22"/>
          <p:cNvSpPr txBox="1"/>
          <p:nvPr>
            <p:ph idx="4" type="subTitle"/>
          </p:nvPr>
        </p:nvSpPr>
        <p:spPr>
          <a:xfrm>
            <a:off x="641721" y="1241275"/>
            <a:ext cx="460614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" name="Google Shape;44;p22"/>
          <p:cNvSpPr txBox="1"/>
          <p:nvPr>
            <p:ph idx="5" type="subTitle"/>
          </p:nvPr>
        </p:nvSpPr>
        <p:spPr>
          <a:xfrm>
            <a:off x="641721" y="2350127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" name="Google Shape;45;p22"/>
          <p:cNvSpPr txBox="1"/>
          <p:nvPr>
            <p:ph idx="6" type="subTitle"/>
          </p:nvPr>
        </p:nvSpPr>
        <p:spPr>
          <a:xfrm>
            <a:off x="641721" y="3470626"/>
            <a:ext cx="460614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400"/>
              <a:buFont typeface="Bebas Neue"/>
              <a:buNone/>
              <a:defRPr b="0" i="0" sz="24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" name="Google Shape;46;p22"/>
          <p:cNvSpPr txBox="1"/>
          <p:nvPr/>
        </p:nvSpPr>
        <p:spPr>
          <a:xfrm>
            <a:off x="139660" y="264931"/>
            <a:ext cx="50206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CO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//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3"/>
          <p:cNvSpPr txBox="1"/>
          <p:nvPr>
            <p:ph type="title"/>
          </p:nvPr>
        </p:nvSpPr>
        <p:spPr>
          <a:xfrm>
            <a:off x="4327725" y="3744550"/>
            <a:ext cx="4103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23"/>
          <p:cNvSpPr txBox="1"/>
          <p:nvPr>
            <p:ph idx="1" type="subTitle"/>
          </p:nvPr>
        </p:nvSpPr>
        <p:spPr>
          <a:xfrm>
            <a:off x="684525" y="2011625"/>
            <a:ext cx="7746300" cy="169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/>
          <p:nvPr>
            <p:ph hasCustomPrompt="1" type="title"/>
          </p:nvPr>
        </p:nvSpPr>
        <p:spPr>
          <a:xfrm>
            <a:off x="1762950" y="2167788"/>
            <a:ext cx="5618100" cy="11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1" i="0" sz="7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24"/>
          <p:cNvSpPr txBox="1"/>
          <p:nvPr>
            <p:ph idx="1" type="subTitle"/>
          </p:nvPr>
        </p:nvSpPr>
        <p:spPr>
          <a:xfrm>
            <a:off x="1762950" y="3088213"/>
            <a:ext cx="56181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/>
          <p:nvPr>
            <p:ph type="title"/>
          </p:nvPr>
        </p:nvSpPr>
        <p:spPr>
          <a:xfrm>
            <a:off x="2223600" y="559298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25"/>
          <p:cNvSpPr txBox="1"/>
          <p:nvPr>
            <p:ph idx="1" type="subTitle"/>
          </p:nvPr>
        </p:nvSpPr>
        <p:spPr>
          <a:xfrm>
            <a:off x="2223600" y="1328198"/>
            <a:ext cx="46968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6" name="Google Shape;56;p25"/>
          <p:cNvSpPr txBox="1"/>
          <p:nvPr>
            <p:ph idx="2" type="title"/>
          </p:nvPr>
        </p:nvSpPr>
        <p:spPr>
          <a:xfrm>
            <a:off x="2223600" y="1911554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25"/>
          <p:cNvSpPr txBox="1"/>
          <p:nvPr>
            <p:ph idx="3" type="subTitle"/>
          </p:nvPr>
        </p:nvSpPr>
        <p:spPr>
          <a:xfrm>
            <a:off x="2223600" y="2680454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8" name="Google Shape;58;p25"/>
          <p:cNvSpPr txBox="1"/>
          <p:nvPr>
            <p:ph idx="4" type="title"/>
          </p:nvPr>
        </p:nvSpPr>
        <p:spPr>
          <a:xfrm>
            <a:off x="2223600" y="3263809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25"/>
          <p:cNvSpPr txBox="1"/>
          <p:nvPr>
            <p:ph idx="5" type="subTitle"/>
          </p:nvPr>
        </p:nvSpPr>
        <p:spPr>
          <a:xfrm>
            <a:off x="2223600" y="4032710"/>
            <a:ext cx="46968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b="0" i="0" sz="21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6"/>
          <p:cNvSpPr txBox="1"/>
          <p:nvPr>
            <p:ph type="title"/>
          </p:nvPr>
        </p:nvSpPr>
        <p:spPr>
          <a:xfrm>
            <a:off x="5171488" y="933275"/>
            <a:ext cx="3143700" cy="22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26"/>
          <p:cNvSpPr txBox="1"/>
          <p:nvPr>
            <p:ph idx="1" type="subTitle"/>
          </p:nvPr>
        </p:nvSpPr>
        <p:spPr>
          <a:xfrm>
            <a:off x="5171488" y="3090350"/>
            <a:ext cx="31437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26"/>
          <p:cNvSpPr/>
          <p:nvPr>
            <p:ph idx="2" type="pic"/>
          </p:nvPr>
        </p:nvSpPr>
        <p:spPr>
          <a:xfrm>
            <a:off x="828813" y="994525"/>
            <a:ext cx="4008900" cy="3154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2F2F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575762" y="231289"/>
            <a:ext cx="387351" cy="3873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385">
          <p15:clr>
            <a:srgbClr val="F26B43"/>
          </p15:clr>
        </p15:guide>
        <p15:guide id="3" pos="5375">
          <p15:clr>
            <a:srgbClr val="F26B43"/>
          </p15:clr>
        </p15:guide>
        <p15:guide id="4" orient="horz">
          <p15:clr>
            <a:srgbClr val="F26B43"/>
          </p15:clr>
        </p15:guide>
        <p15:guide id="5" orient="horz" pos="3240">
          <p15:clr>
            <a:srgbClr val="F26B43"/>
          </p15:clr>
        </p15:guide>
        <p15:guide id="6" orient="horz" pos="3003">
          <p15:clr>
            <a:srgbClr val="F26B43"/>
          </p15:clr>
        </p15:guide>
        <p15:guide id="7" orient="horz" pos="237">
          <p15:clr>
            <a:srgbClr val="F26B43"/>
          </p15:clr>
        </p15:guide>
        <p15:guide id="8" orient="horz" pos="486">
          <p15:clr>
            <a:srgbClr val="F26B43"/>
          </p15:clr>
        </p15:guide>
        <p15:guide id="9">
          <p15:clr>
            <a:srgbClr val="F26B43"/>
          </p15:clr>
        </p15:guide>
        <p15:guide id="10" pos="5760">
          <p15:clr>
            <a:srgbClr val="F26B43"/>
          </p15:clr>
        </p15:guide>
        <p15:guide id="11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youtube.com/redirect?event=video_description&amp;redir_token=QUFFLUhqbjBGSGxNemJlNi1weURkWGhhMHhSRkNUeWJTd3xBQ3Jtc0tuTnp4cHR2N2VhUHRPVERDaDlPRzJuV3lyb1NpOXFHWVRZTWhiaUZ3cVQ3YW9IQUN5c3dfQlUxV0phYmJjY0M4aHpoLWdMU0VEbVFYVFFzeFhpVUZ5eG55Y29CVFlMUURCdHozQWdUYk84RDlKOUNQRQ&amp;q=https%3A%2F%2Fwww.oracle.com%2Fjava%2Ftechnologies%2Fdownloads%2F&amp;v=aoW2gsmYBHQ" TargetMode="External"/><Relationship Id="rId4" Type="http://schemas.openxmlformats.org/officeDocument/2006/relationships/hyperlink" Target="https://www.oracle.com/java/technologies/downloads/" TargetMode="External"/><Relationship Id="rId5" Type="http://schemas.openxmlformats.org/officeDocument/2006/relationships/hyperlink" Target="https://www.youtube.com/redirect?event=video_description&amp;redir_token=QUFFLUhqblZza3ljRWswRGxRUElEVHZRNlRXc01UNi1yZ3xBQ3Jtc0tuV0ZKU294OUo5OWhZMkFrMFVJb2FMRnVGM1ZHZDVSRFpjUFhFSzBydy01RHVjUklnSWU1UktBRlBLdlpuVTEwQTJObGVrMElNRWk0OWd0RXhNRVgzX1lsUGYzeHY3aTdreHAwa3JBVmljTEZvVm9Qdw&amp;q=https%3A%2F%2Fwww.jetbrains.com%2Fes-es%2Fidea%2Fdownload%2F%23section%3Dwindows&amp;v=aoW2gsmYBHQ" TargetMode="External"/><Relationship Id="rId6" Type="http://schemas.openxmlformats.org/officeDocument/2006/relationships/hyperlink" Target="https://www.youtube.com/watch?v=aoW2gsmYBHQ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forms.gle/fFhCrjKboDZwtVLa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forms.gle/fFhCrjKboDZwtVLaA" TargetMode="External"/><Relationship Id="rId4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5675" y="1879600"/>
            <a:ext cx="4692650" cy="945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429476786_0_47"/>
          <p:cNvSpPr txBox="1"/>
          <p:nvPr>
            <p:ph type="title"/>
          </p:nvPr>
        </p:nvSpPr>
        <p:spPr>
          <a:xfrm>
            <a:off x="543645" y="247892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IDE   Entorno de Desarrollo</a:t>
            </a:r>
            <a:endParaRPr/>
          </a:p>
        </p:txBody>
      </p:sp>
      <p:sp>
        <p:nvSpPr>
          <p:cNvPr id="168" name="Google Shape;168;g22429476786_0_47"/>
          <p:cNvSpPr txBox="1"/>
          <p:nvPr>
            <p:ph idx="1" type="subTitle"/>
          </p:nvPr>
        </p:nvSpPr>
        <p:spPr>
          <a:xfrm>
            <a:off x="2364600" y="2310150"/>
            <a:ext cx="6058200" cy="11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050">
                <a:latin typeface="Roboto"/>
                <a:ea typeface="Roboto"/>
                <a:cs typeface="Roboto"/>
                <a:sym typeface="Roboto"/>
              </a:rPr>
              <a:t>Java JDK  →</a:t>
            </a:r>
            <a:r>
              <a:rPr lang="es-CO" sz="1050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s-CO" sz="105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https://www.oracle.com/java/technologies/downloads/</a:t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IntelliJ IDEA →</a:t>
            </a:r>
            <a:r>
              <a:rPr b="1" lang="es-CO" sz="1050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s-CO" sz="105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https://www.jetbrains.com/es-es/idea/download/?section=mac</a:t>
            </a:r>
            <a:endParaRPr b="1"/>
          </a:p>
        </p:txBody>
      </p:sp>
      <p:sp>
        <p:nvSpPr>
          <p:cNvPr id="169" name="Google Shape;169;g22429476786_0_47"/>
          <p:cNvSpPr txBox="1"/>
          <p:nvPr>
            <p:ph idx="4" type="subTitle"/>
          </p:nvPr>
        </p:nvSpPr>
        <p:spPr>
          <a:xfrm>
            <a:off x="1932000" y="1483825"/>
            <a:ext cx="58551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u="sng">
                <a:solidFill>
                  <a:schemeClr val="hlink"/>
                </a:solidFill>
                <a:hlinkClick r:id="rId6"/>
              </a:rPr>
              <a:t>https://www.youtube.com/watch?v=aoW2gsmYBHQ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"/>
          <p:cNvSpPr txBox="1"/>
          <p:nvPr>
            <p:ph idx="1" type="subTitle"/>
          </p:nvPr>
        </p:nvSpPr>
        <p:spPr>
          <a:xfrm>
            <a:off x="2438399" y="2027583"/>
            <a:ext cx="5992425" cy="168264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s-CO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s-CO" sz="1800">
                <a:solidFill>
                  <a:srgbClr val="191300"/>
                </a:solidFill>
                <a:latin typeface="Arial"/>
                <a:ea typeface="Arial"/>
                <a:cs typeface="Arial"/>
                <a:sym typeface="Arial"/>
              </a:rPr>
              <a:t>La disciplina es fundamental en la programación. Es importante seguir buenas prácticas y mantener la consistencia en el estilo y la estructura del código.</a:t>
            </a:r>
            <a:r>
              <a:rPr b="1" lang="es-CO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.”</a:t>
            </a:r>
            <a:endParaRPr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6"/>
          <p:cNvSpPr txBox="1"/>
          <p:nvPr>
            <p:ph type="title"/>
          </p:nvPr>
        </p:nvSpPr>
        <p:spPr>
          <a:xfrm>
            <a:off x="4327725" y="3744550"/>
            <a:ext cx="41031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>
                <a:latin typeface="Inter"/>
                <a:ea typeface="Inter"/>
                <a:cs typeface="Inter"/>
                <a:sym typeface="Inter"/>
              </a:rPr>
              <a:t>—</a:t>
            </a:r>
            <a:r>
              <a:rPr lang="es-CO" sz="1350">
                <a:solidFill>
                  <a:schemeClr val="dk1"/>
                </a:solidFill>
              </a:rPr>
              <a:t> Edsger Dijkstra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"/>
          <p:cNvSpPr txBox="1"/>
          <p:nvPr>
            <p:ph type="title"/>
          </p:nvPr>
        </p:nvSpPr>
        <p:spPr>
          <a:xfrm>
            <a:off x="1883694" y="2143085"/>
            <a:ext cx="537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GRACIAS</a:t>
            </a:r>
            <a:r>
              <a:rPr lang="es-CO">
                <a:solidFill>
                  <a:schemeClr val="dk2"/>
                </a:solidFill>
              </a:rPr>
              <a:t>!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1" name="Google Shape;181;p16"/>
          <p:cNvSpPr txBox="1"/>
          <p:nvPr/>
        </p:nvSpPr>
        <p:spPr>
          <a:xfrm>
            <a:off x="1883694" y="4015829"/>
            <a:ext cx="53766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Please keep this slide for attribution</a:t>
            </a:r>
            <a:endParaRPr b="0"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2" name="Google Shape;1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1550" y="2531050"/>
            <a:ext cx="2612450" cy="26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AGENDA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1" name="Google Shape;101;p3"/>
          <p:cNvSpPr txBox="1"/>
          <p:nvPr>
            <p:ph idx="5" type="title"/>
          </p:nvPr>
        </p:nvSpPr>
        <p:spPr>
          <a:xfrm>
            <a:off x="727531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01</a:t>
            </a:r>
            <a:endParaRPr/>
          </a:p>
        </p:txBody>
      </p:sp>
      <p:sp>
        <p:nvSpPr>
          <p:cNvPr id="102" name="Google Shape;102;p3"/>
          <p:cNvSpPr txBox="1"/>
          <p:nvPr>
            <p:ph idx="7" type="title"/>
          </p:nvPr>
        </p:nvSpPr>
        <p:spPr>
          <a:xfrm>
            <a:off x="727531" y="2992546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04</a:t>
            </a:r>
            <a:endParaRPr/>
          </a:p>
        </p:txBody>
      </p:sp>
      <p:sp>
        <p:nvSpPr>
          <p:cNvPr id="103" name="Google Shape;103;p3"/>
          <p:cNvSpPr txBox="1"/>
          <p:nvPr>
            <p:ph idx="8" type="title"/>
          </p:nvPr>
        </p:nvSpPr>
        <p:spPr>
          <a:xfrm>
            <a:off x="3397050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02</a:t>
            </a:r>
            <a:endParaRPr/>
          </a:p>
        </p:txBody>
      </p:sp>
      <p:sp>
        <p:nvSpPr>
          <p:cNvPr id="104" name="Google Shape;104;p3"/>
          <p:cNvSpPr txBox="1"/>
          <p:nvPr>
            <p:ph idx="15" type="title"/>
          </p:nvPr>
        </p:nvSpPr>
        <p:spPr>
          <a:xfrm>
            <a:off x="6066569" y="1348279"/>
            <a:ext cx="7221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03</a:t>
            </a:r>
            <a:endParaRPr/>
          </a:p>
        </p:txBody>
      </p:sp>
      <p:sp>
        <p:nvSpPr>
          <p:cNvPr id="105" name="Google Shape;105;p3"/>
          <p:cNvSpPr txBox="1"/>
          <p:nvPr>
            <p:ph idx="16" type="subTitle"/>
          </p:nvPr>
        </p:nvSpPr>
        <p:spPr>
          <a:xfrm>
            <a:off x="1112225" y="1845850"/>
            <a:ext cx="1899300" cy="6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s-CO"/>
              <a:t>Bienvenida y Presentación </a:t>
            </a:r>
            <a:endParaRPr b="1"/>
          </a:p>
        </p:txBody>
      </p:sp>
      <p:sp>
        <p:nvSpPr>
          <p:cNvPr id="106" name="Google Shape;106;p3"/>
          <p:cNvSpPr txBox="1"/>
          <p:nvPr>
            <p:ph idx="17" type="subTitle"/>
          </p:nvPr>
        </p:nvSpPr>
        <p:spPr>
          <a:xfrm>
            <a:off x="611200" y="2928750"/>
            <a:ext cx="23541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rPr b="1" lang="es-CO"/>
              <a:t>Dinámica de trabajo</a:t>
            </a:r>
            <a:endParaRPr b="1"/>
          </a:p>
        </p:txBody>
      </p:sp>
      <p:sp>
        <p:nvSpPr>
          <p:cNvPr id="107" name="Google Shape;107;p3"/>
          <p:cNvSpPr txBox="1"/>
          <p:nvPr>
            <p:ph idx="19" type="subTitle"/>
          </p:nvPr>
        </p:nvSpPr>
        <p:spPr>
          <a:xfrm>
            <a:off x="3440950" y="1722104"/>
            <a:ext cx="23499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rPr b="1" lang="es-CO"/>
              <a:t>Socialización del Formulario de Evaluación</a:t>
            </a:r>
            <a:endParaRPr b="1"/>
          </a:p>
        </p:txBody>
      </p:sp>
      <p:sp>
        <p:nvSpPr>
          <p:cNvPr id="108" name="Google Shape;108;p3"/>
          <p:cNvSpPr txBox="1"/>
          <p:nvPr>
            <p:ph idx="21" type="subTitle"/>
          </p:nvPr>
        </p:nvSpPr>
        <p:spPr>
          <a:xfrm>
            <a:off x="6168900" y="1874475"/>
            <a:ext cx="3242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</a:pPr>
            <a:r>
              <a:rPr b="1" lang="es-CO"/>
              <a:t>Introducción a Java y Programación Orientada a Objetos (POO)</a:t>
            </a:r>
            <a:endParaRPr b="1"/>
          </a:p>
        </p:txBody>
      </p:sp>
      <p:pic>
        <p:nvPicPr>
          <p:cNvPr id="109" name="Google Shape;10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6325" y="45588"/>
            <a:ext cx="1300925" cy="137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/>
          <p:nvPr>
            <p:ph type="ctrTitle"/>
          </p:nvPr>
        </p:nvSpPr>
        <p:spPr>
          <a:xfrm>
            <a:off x="371400" y="242125"/>
            <a:ext cx="7096800" cy="144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909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-CO" sz="6600"/>
              <a:t>Módulo</a:t>
            </a:r>
            <a:r>
              <a:rPr lang="es-CO" sz="6600"/>
              <a:t> Backend</a:t>
            </a:r>
            <a:endParaRPr/>
          </a:p>
        </p:txBody>
      </p:sp>
      <p:sp>
        <p:nvSpPr>
          <p:cNvPr id="115" name="Google Shape;115;p2"/>
          <p:cNvSpPr txBox="1"/>
          <p:nvPr>
            <p:ph idx="1" type="subTitle"/>
          </p:nvPr>
        </p:nvSpPr>
        <p:spPr>
          <a:xfrm>
            <a:off x="1023750" y="3422320"/>
            <a:ext cx="6271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Módulo</a:t>
            </a:r>
            <a:r>
              <a:rPr b="1" lang="es-CO"/>
              <a:t> 1 </a:t>
            </a:r>
            <a:r>
              <a:rPr b="1" lang="es-CO"/>
              <a:t>Java SE</a:t>
            </a:r>
            <a:r>
              <a:rPr b="1" lang="es-CO"/>
              <a:t> y POO</a:t>
            </a:r>
            <a:endParaRPr b="1"/>
          </a:p>
        </p:txBody>
      </p:sp>
      <p:sp>
        <p:nvSpPr>
          <p:cNvPr id="116" name="Google Shape;116;p2"/>
          <p:cNvSpPr txBox="1"/>
          <p:nvPr/>
        </p:nvSpPr>
        <p:spPr>
          <a:xfrm>
            <a:off x="5813375" y="4683525"/>
            <a:ext cx="328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https://forms.gle/fFhCrjKboDZwtVLaA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7" name="Google Shape;117;p2"/>
          <p:cNvSpPr txBox="1"/>
          <p:nvPr>
            <p:ph idx="1" type="subTitle"/>
          </p:nvPr>
        </p:nvSpPr>
        <p:spPr>
          <a:xfrm>
            <a:off x="858325" y="2333845"/>
            <a:ext cx="62712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Erix Mendoza 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/>
          <p:nvPr>
            <p:ph type="title"/>
          </p:nvPr>
        </p:nvSpPr>
        <p:spPr>
          <a:xfrm>
            <a:off x="869274" y="2461726"/>
            <a:ext cx="3982125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s-CO" sz="1700"/>
              <a:t>Bienvenida y Presentación </a:t>
            </a:r>
            <a:endParaRPr/>
          </a:p>
        </p:txBody>
      </p:sp>
      <p:sp>
        <p:nvSpPr>
          <p:cNvPr id="123" name="Google Shape;123;p4"/>
          <p:cNvSpPr txBox="1"/>
          <p:nvPr>
            <p:ph idx="1" type="subTitle"/>
          </p:nvPr>
        </p:nvSpPr>
        <p:spPr>
          <a:xfrm>
            <a:off x="869275" y="3696976"/>
            <a:ext cx="3573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s-CO"/>
              <a:t>Erix Javier Mendoza</a:t>
            </a:r>
            <a:endParaRPr/>
          </a:p>
        </p:txBody>
      </p:sp>
      <p:sp>
        <p:nvSpPr>
          <p:cNvPr id="124" name="Google Shape;124;p4"/>
          <p:cNvSpPr txBox="1"/>
          <p:nvPr>
            <p:ph idx="2" type="title"/>
          </p:nvPr>
        </p:nvSpPr>
        <p:spPr>
          <a:xfrm>
            <a:off x="869274" y="1419075"/>
            <a:ext cx="1734225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CO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/>
          <p:nvPr>
            <p:ph type="title"/>
          </p:nvPr>
        </p:nvSpPr>
        <p:spPr>
          <a:xfrm>
            <a:off x="611188" y="24923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Bienvenida y Presentación 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30" name="Google Shape;130;p5"/>
          <p:cNvSpPr txBox="1"/>
          <p:nvPr>
            <p:ph idx="1" type="subTitle"/>
          </p:nvPr>
        </p:nvSpPr>
        <p:spPr>
          <a:xfrm>
            <a:off x="611188" y="1436748"/>
            <a:ext cx="4490899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Breve presentación personal (nombre, experiencia, intereses).</a:t>
            </a:r>
            <a:endParaRPr/>
          </a:p>
        </p:txBody>
      </p:sp>
      <p:sp>
        <p:nvSpPr>
          <p:cNvPr id="131" name="Google Shape;131;p5"/>
          <p:cNvSpPr txBox="1"/>
          <p:nvPr>
            <p:ph idx="2" type="subTitle"/>
          </p:nvPr>
        </p:nvSpPr>
        <p:spPr>
          <a:xfrm>
            <a:off x="611188" y="2556483"/>
            <a:ext cx="4490899" cy="6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Explicar brevemente la estructura del bootcamp y los temas que se cubrirán.</a:t>
            </a:r>
            <a:endParaRPr/>
          </a:p>
        </p:txBody>
      </p:sp>
      <p:sp>
        <p:nvSpPr>
          <p:cNvPr id="132" name="Google Shape;132;p5"/>
          <p:cNvSpPr txBox="1"/>
          <p:nvPr>
            <p:ph idx="4" type="subTitle"/>
          </p:nvPr>
        </p:nvSpPr>
        <p:spPr>
          <a:xfrm>
            <a:off x="611188" y="1095501"/>
            <a:ext cx="4490899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CO"/>
              <a:t>Presentación</a:t>
            </a:r>
            <a:r>
              <a:rPr lang="es-CO"/>
              <a:t> del Mentor</a:t>
            </a:r>
            <a:endParaRPr/>
          </a:p>
        </p:txBody>
      </p:sp>
      <p:pic>
        <p:nvPicPr>
          <p:cNvPr id="133" name="Google Shape;133;p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7662" r="7662" t="0"/>
          <a:stretch/>
        </p:blipFill>
        <p:spPr>
          <a:xfrm>
            <a:off x="5307050" y="1062161"/>
            <a:ext cx="3836948" cy="301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2429476786_0_12"/>
          <p:cNvSpPr txBox="1"/>
          <p:nvPr>
            <p:ph type="title"/>
          </p:nvPr>
        </p:nvSpPr>
        <p:spPr>
          <a:xfrm>
            <a:off x="869274" y="2461726"/>
            <a:ext cx="3982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CO" sz="1700"/>
              <a:t>Socialización del Formulario de Evaluación</a:t>
            </a:r>
            <a:endParaRPr/>
          </a:p>
        </p:txBody>
      </p:sp>
      <p:sp>
        <p:nvSpPr>
          <p:cNvPr id="139" name="Google Shape;139;g22429476786_0_12"/>
          <p:cNvSpPr txBox="1"/>
          <p:nvPr>
            <p:ph idx="2" type="title"/>
          </p:nvPr>
        </p:nvSpPr>
        <p:spPr>
          <a:xfrm>
            <a:off x="869274" y="1419075"/>
            <a:ext cx="173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CO"/>
              <a:t>02</a:t>
            </a:r>
            <a:endParaRPr/>
          </a:p>
        </p:txBody>
      </p:sp>
      <p:sp>
        <p:nvSpPr>
          <p:cNvPr id="140" name="Google Shape;140;g22429476786_0_12"/>
          <p:cNvSpPr txBox="1"/>
          <p:nvPr/>
        </p:nvSpPr>
        <p:spPr>
          <a:xfrm>
            <a:off x="5190875" y="4142625"/>
            <a:ext cx="345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u="sng">
                <a:hlinkClick r:id="rId3"/>
              </a:rPr>
              <a:t>https://forms.gle/fFhCrjKboDZwtVLaA</a:t>
            </a:r>
            <a:endParaRPr/>
          </a:p>
        </p:txBody>
      </p:sp>
      <p:pic>
        <p:nvPicPr>
          <p:cNvPr id="141" name="Google Shape;141;g22429476786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726" y="3374424"/>
            <a:ext cx="2238450" cy="165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" r="8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0"/>
          <p:cNvSpPr txBox="1"/>
          <p:nvPr>
            <p:ph type="title"/>
          </p:nvPr>
        </p:nvSpPr>
        <p:spPr>
          <a:xfrm>
            <a:off x="0" y="4767263"/>
            <a:ext cx="9144000" cy="3762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>
                <a:solidFill>
                  <a:schemeClr val="lt1"/>
                </a:solidFill>
              </a:rPr>
              <a:t>A picture is worth a thousand words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2429476786_0_26"/>
          <p:cNvSpPr txBox="1"/>
          <p:nvPr>
            <p:ph type="title"/>
          </p:nvPr>
        </p:nvSpPr>
        <p:spPr>
          <a:xfrm>
            <a:off x="869274" y="2461726"/>
            <a:ext cx="3982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CO" sz="1700"/>
              <a:t>Introducción a Java y Programación Orientada a Objetos (POO) </a:t>
            </a:r>
            <a:endParaRPr/>
          </a:p>
        </p:txBody>
      </p:sp>
      <p:sp>
        <p:nvSpPr>
          <p:cNvPr id="153" name="Google Shape;153;g22429476786_0_26"/>
          <p:cNvSpPr txBox="1"/>
          <p:nvPr>
            <p:ph idx="2" type="title"/>
          </p:nvPr>
        </p:nvSpPr>
        <p:spPr>
          <a:xfrm>
            <a:off x="869274" y="1419075"/>
            <a:ext cx="1734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CO"/>
              <a:t>03</a:t>
            </a:r>
            <a:endParaRPr/>
          </a:p>
        </p:txBody>
      </p:sp>
      <p:pic>
        <p:nvPicPr>
          <p:cNvPr id="154" name="Google Shape;154;g22429476786_0_26" title="Bobawooyo Dog Confused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802" y="2618323"/>
            <a:ext cx="2212800" cy="22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429476786_0_37"/>
          <p:cNvSpPr txBox="1"/>
          <p:nvPr>
            <p:ph type="title"/>
          </p:nvPr>
        </p:nvSpPr>
        <p:spPr>
          <a:xfrm>
            <a:off x="611200" y="95619"/>
            <a:ext cx="7710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CO"/>
              <a:t> Introducción a Java y Programación Orientada a Objetos (POO) </a:t>
            </a:r>
            <a:endParaRPr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60" name="Google Shape;160;g22429476786_0_37"/>
          <p:cNvSpPr txBox="1"/>
          <p:nvPr>
            <p:ph idx="1" type="subTitle"/>
          </p:nvPr>
        </p:nvSpPr>
        <p:spPr>
          <a:xfrm>
            <a:off x="611200" y="1436759"/>
            <a:ext cx="4491000" cy="3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Java es un lenguaje de programación popular, creado en 1995.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Es propiedad de Oracle y más de 3 mil millones de dispositivos ejecutan Java.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CO"/>
              <a:t>Se utiliza para: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Aplicaciones móviles (especialmente aplicaciones Android)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Aplicaciones de escritorio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Aplicaciones web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Servidores web y servidores de aplicaciones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Juegos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Conexión a base de datos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CO"/>
              <a:t>¡Y mucho, mucho más!</a:t>
            </a:r>
            <a:endParaRPr/>
          </a:p>
        </p:txBody>
      </p:sp>
      <p:sp>
        <p:nvSpPr>
          <p:cNvPr id="161" name="Google Shape;161;g22429476786_0_37"/>
          <p:cNvSpPr txBox="1"/>
          <p:nvPr>
            <p:ph idx="4" type="subTitle"/>
          </p:nvPr>
        </p:nvSpPr>
        <p:spPr>
          <a:xfrm>
            <a:off x="611188" y="1095501"/>
            <a:ext cx="44910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CO"/>
              <a:t>¿Qué es Java?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62" name="Google Shape;162;g22429476786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875" y="1403932"/>
            <a:ext cx="3737001" cy="233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ffects of School Bullying on Teenagers Thesis Defense by Slidesgo">
  <a:themeElements>
    <a:clrScheme name="Nodo">
      <a:dk1>
        <a:srgbClr val="000000"/>
      </a:dk1>
      <a:lt1>
        <a:srgbClr val="FFFFFF"/>
      </a:lt1>
      <a:dk2>
        <a:srgbClr val="000023"/>
      </a:dk2>
      <a:lt2>
        <a:srgbClr val="000066"/>
      </a:lt2>
      <a:accent1>
        <a:srgbClr val="006FFF"/>
      </a:accent1>
      <a:accent2>
        <a:srgbClr val="00D9AC"/>
      </a:accent2>
      <a:accent3>
        <a:srgbClr val="F8D300"/>
      </a:accent3>
      <a:accent4>
        <a:srgbClr val="FF8F1B"/>
      </a:accent4>
      <a:accent5>
        <a:srgbClr val="7979FF"/>
      </a:accent5>
      <a:accent6>
        <a:srgbClr val="CFD0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0x0101002D3715C159A3E1429C79038F1E10A35A</vt:lpwstr>
  </property>
</Properties>
</file>